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2" r:id="rId4"/>
    <p:sldId id="301" r:id="rId5"/>
    <p:sldId id="289" r:id="rId6"/>
    <p:sldId id="287" r:id="rId7"/>
    <p:sldId id="319" r:id="rId8"/>
    <p:sldId id="345" r:id="rId9"/>
    <p:sldId id="339" r:id="rId10"/>
    <p:sldId id="297" r:id="rId11"/>
    <p:sldId id="298" r:id="rId12"/>
    <p:sldId id="321" r:id="rId13"/>
    <p:sldId id="281" r:id="rId14"/>
    <p:sldId id="322" r:id="rId15"/>
    <p:sldId id="323" r:id="rId16"/>
    <p:sldId id="324" r:id="rId17"/>
    <p:sldId id="291" r:id="rId18"/>
    <p:sldId id="267" r:id="rId19"/>
    <p:sldId id="343" r:id="rId20"/>
    <p:sldId id="346" r:id="rId21"/>
    <p:sldId id="316" r:id="rId22"/>
    <p:sldId id="347" r:id="rId23"/>
    <p:sldId id="348" r:id="rId24"/>
    <p:sldId id="342" r:id="rId25"/>
    <p:sldId id="340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CD2ED-167B-4324-B4D7-4D158142735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7207-183D-462D-9E95-BD844BBC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EDF5EE0-51CB-4FA6-9222-B970524A2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696000-B509-40EF-9370-46F4B1C17F0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07523" name="Slide Image Placeholder 1">
            <a:extLst>
              <a:ext uri="{FF2B5EF4-FFF2-40B4-BE49-F238E27FC236}">
                <a16:creationId xmlns:a16="http://schemas.microsoft.com/office/drawing/2014/main" id="{89C882C0-D5F2-416A-83DA-6D3FA08B6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Notes Placeholder 2">
            <a:extLst>
              <a:ext uri="{FF2B5EF4-FFF2-40B4-BE49-F238E27FC236}">
                <a16:creationId xmlns:a16="http://schemas.microsoft.com/office/drawing/2014/main" id="{EA287A44-01C9-4537-B2B6-FBB1C3B0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5" name="Slide Number Placeholder 3">
            <a:extLst>
              <a:ext uri="{FF2B5EF4-FFF2-40B4-BE49-F238E27FC236}">
                <a16:creationId xmlns:a16="http://schemas.microsoft.com/office/drawing/2014/main" id="{BD442A69-2BD2-4BC7-A141-88C9669FB79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451D0A-6C39-49B3-89DF-CB8FADA2A66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D0BEF020-39AF-4CCD-8A74-9A13CBFF8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A6412-8273-4FDC-B804-6A49E57C595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09571" name="Slide Image Placeholder 1">
            <a:extLst>
              <a:ext uri="{FF2B5EF4-FFF2-40B4-BE49-F238E27FC236}">
                <a16:creationId xmlns:a16="http://schemas.microsoft.com/office/drawing/2014/main" id="{CC48BAF2-6B34-48CA-8969-13A774037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2" name="Notes Placeholder 2">
            <a:extLst>
              <a:ext uri="{FF2B5EF4-FFF2-40B4-BE49-F238E27FC236}">
                <a16:creationId xmlns:a16="http://schemas.microsoft.com/office/drawing/2014/main" id="{DB53A135-B0B1-4756-8F83-3511A7A3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3" name="Slide Number Placeholder 3">
            <a:extLst>
              <a:ext uri="{FF2B5EF4-FFF2-40B4-BE49-F238E27FC236}">
                <a16:creationId xmlns:a16="http://schemas.microsoft.com/office/drawing/2014/main" id="{73335040-3D23-4A38-85A4-F25216EBCFE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3CE635-06C6-41E0-8C8F-91E93D844849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161BE37B-7E16-4934-9DBC-0D01E3E34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2AC771-D6AC-42D7-8623-86E859304B9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1619" name="Slide Image Placeholder 1">
            <a:extLst>
              <a:ext uri="{FF2B5EF4-FFF2-40B4-BE49-F238E27FC236}">
                <a16:creationId xmlns:a16="http://schemas.microsoft.com/office/drawing/2014/main" id="{CE36FAB1-EFD7-4ED9-B66E-C98B72454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Notes Placeholder 2">
            <a:extLst>
              <a:ext uri="{FF2B5EF4-FFF2-40B4-BE49-F238E27FC236}">
                <a16:creationId xmlns:a16="http://schemas.microsoft.com/office/drawing/2014/main" id="{BE4E8F03-9B3C-41F2-8293-6398A1A93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1621" name="Slide Number Placeholder 3">
            <a:extLst>
              <a:ext uri="{FF2B5EF4-FFF2-40B4-BE49-F238E27FC236}">
                <a16:creationId xmlns:a16="http://schemas.microsoft.com/office/drawing/2014/main" id="{67A2EC50-437F-4151-B68B-CECFC4CF8C3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A06EF-E753-4F41-8BF3-851A3A11A127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7989AC26-C1B3-4B1D-BA8B-0F7CBE7CC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DDEA7-24CE-4FE2-A860-9F91EFD5B51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3667" name="Slide Image Placeholder 1">
            <a:extLst>
              <a:ext uri="{FF2B5EF4-FFF2-40B4-BE49-F238E27FC236}">
                <a16:creationId xmlns:a16="http://schemas.microsoft.com/office/drawing/2014/main" id="{A61772FE-4743-4C15-A51A-6778FC426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Notes Placeholder 2">
            <a:extLst>
              <a:ext uri="{FF2B5EF4-FFF2-40B4-BE49-F238E27FC236}">
                <a16:creationId xmlns:a16="http://schemas.microsoft.com/office/drawing/2014/main" id="{A60848D7-602F-4C69-955D-E113419EB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9" name="Slide Number Placeholder 3">
            <a:extLst>
              <a:ext uri="{FF2B5EF4-FFF2-40B4-BE49-F238E27FC236}">
                <a16:creationId xmlns:a16="http://schemas.microsoft.com/office/drawing/2014/main" id="{EBE78D93-DB03-49AD-9565-19E5B687609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EF6719-BC6C-4924-9F52-38A8B2C729D8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8E43BCD-3336-43A1-B3D8-1105A103E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72FC20-D2ED-4F8D-B75C-7731F3ADAA4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219" name="Slide Image Placeholder 1">
            <a:extLst>
              <a:ext uri="{FF2B5EF4-FFF2-40B4-BE49-F238E27FC236}">
                <a16:creationId xmlns:a16="http://schemas.microsoft.com/office/drawing/2014/main" id="{22B48E6C-847A-4CC8-AA4A-A9B062254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20" name="Notes Placeholder 2">
            <a:extLst>
              <a:ext uri="{FF2B5EF4-FFF2-40B4-BE49-F238E27FC236}">
                <a16:creationId xmlns:a16="http://schemas.microsoft.com/office/drawing/2014/main" id="{57334937-3813-4C95-B396-E8EC601B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8BEB11DB-15C4-4E55-B6DB-186E5F6F4E7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DD164B1-67FC-459B-9225-6E9DB2BFDD47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E9FD9BA-EE33-4189-B51E-1C0E19AF4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D52B73-2407-4E2E-A28A-23998045354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392A38DD-F193-4F08-9CC5-2EFBD2DC9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821486E2-23C1-45D8-A8A0-9DCC6DA25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25B9ED4D-340E-4A5E-A5AC-084A7AAA053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F17EB2A-524A-4822-9A02-FDF29A7FFCEE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7BFE-CDFE-471D-970F-28800E67D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A6675-0427-45DF-9D1F-6DB5233ED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18590-13FC-4B31-9DA8-E3713076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9E04-05DE-43F3-A666-5EEB7967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5819B-7738-40BD-B1D1-DB38A819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7508-E1BA-43E8-BB74-A7613761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F421D-9672-4595-BFCF-9EAC7D699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A75F-56D8-4BAF-9A9E-E0E40F7E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3DD4B-7BD7-4857-A442-B2EE7CFB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FB495-3394-4146-835B-032DE964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23529-92DA-4669-8D9D-719DEBE35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7D0E5-B209-463D-A5D1-C3BDAE33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97CE0-8D06-41B0-8166-C2BBEB4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CF64-16F4-4A69-8FC4-52B8B03D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7901-EE03-435C-B155-817CA8E9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E184EC-E286-4336-A54F-D229C93DF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49B33E-9BAB-4C6D-91F1-1B7D7E785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B47976-BC41-438F-BF4A-425827AB0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CDF90-326D-40D3-8E3D-659241CC2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BBED-C548-40A5-AF28-9C46380A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66F3-CA66-4DFE-95DE-47F0DE68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1F4E-8C80-45B4-8591-AEF55014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1BA45-BBE8-47BC-B6ED-0D52C750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F04C-39F3-4371-9E8C-BDA115F1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A8D6-2ADD-4CBF-8DCC-24F2B9BF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ED411-8C2A-4D7E-971F-D289DB57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2478-0C04-4E05-8A34-73B9009B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2802-1167-42B7-BB2F-CE0D20C0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FDB9E-A71D-42F4-B76E-6B78F55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C503-C2A9-41FD-B506-4027C595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1BA2-8CF2-46FA-9BBA-117BF41A2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6244D-1E00-41E7-AEC2-FEFC1BA52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C74E-C3D9-4D69-BD12-E7470CB6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FE8DB-D747-45EB-9605-D9F82F97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3DE87-522C-4AF0-B897-4019AE58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5B40-0B48-4E35-B1F9-7664A1EC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54E13-8F98-4CD1-90B1-877967EF9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8DD59-36A6-471C-94E1-FD1B1A498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4F084-60A3-4C18-90A4-ED1CB7AAE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6D6EA-AEBC-429D-9379-6F58D988C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1367F-0347-4696-8CEF-27925B21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BAA77-C3C6-435B-AD85-2A1D8129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44CF4-10CE-4BF7-B5C7-3919199B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B9B8-4F52-46C1-9E7A-A123071A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5AB1F-7A61-47C1-B342-00E46699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D7644-500B-436B-BB47-A443B204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0E6CF-7C81-4099-AC8E-D8E895DC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C7394-9186-4A12-B9B8-75E308A1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E4D22-FE5F-4FAE-8E9D-7D84A82A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41B9-47DE-454A-A6EF-A594FF61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F770-06B9-4C44-B27C-F2C70A9A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EFDF-0231-466B-B663-34234D7E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FEFBE-7CE9-4BC4-8AEA-1B2957183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DC952-4D84-4406-AA9E-A98F8642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24D3F-A0B4-41E6-8A47-035088B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521F-AA08-4CBB-80AB-D1B4A1C6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23F3-731D-4710-937B-36DB91C4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8EA49-0CA5-43BE-9792-AA4376FA4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83C41-50D2-4487-B747-18FC7B9C1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F249B-3322-4ECB-BEC8-F05376CF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54800-2731-4727-9DB4-98CBF81A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4B8E6-F32E-4678-AA99-E449648D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F4E4E-D777-432B-8C66-B280B2A3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9DB2-A758-4384-8CC4-87F03C68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38502-0454-4FBF-AA5C-A29268087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787A-601C-41FB-AF69-216F53F591B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EF9DC-79B5-4B3A-883A-FB3DCFF75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11FA-1739-4558-80FB-4D1398E7F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0406-AF3A-4B8B-870E-37B03097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EE05-667B-4EDE-B49A-8EF2D682C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-1319085"/>
            <a:ext cx="1138428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Lawn Care During and After a Drought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07F23C-FC04-4AC9-A796-2FB33A56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1" y="1095947"/>
            <a:ext cx="6200962" cy="419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86967-ECA7-4001-ADE9-EB78BEDCD334}"/>
              </a:ext>
            </a:extLst>
          </p:cNvPr>
          <p:cNvSpPr txBox="1"/>
          <p:nvPr/>
        </p:nvSpPr>
        <p:spPr>
          <a:xfrm>
            <a:off x="2602496" y="5175504"/>
            <a:ext cx="7326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Kurt Froelich</a:t>
            </a:r>
          </a:p>
          <a:p>
            <a:pPr algn="ctr"/>
            <a:r>
              <a:rPr lang="en-US" sz="3600" dirty="0"/>
              <a:t>NDSU Extension- Stark/Billings County</a:t>
            </a:r>
          </a:p>
        </p:txBody>
      </p:sp>
    </p:spTree>
    <p:extLst>
      <p:ext uri="{BB962C8B-B14F-4D97-AF65-F5344CB8AC3E}">
        <p14:creationId xmlns:p14="http://schemas.microsoft.com/office/powerpoint/2010/main" val="60956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823FDFB-2079-4EDB-8F20-EBF06786ED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“Deep and Infrequent” Irrigation	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4B8A4FF-BE2A-4E3B-895B-DB554CE30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Wetting the soil to the maximum depth of most of the root system, and waiting until the point when wilt is first observed before watering again (usually one week).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227AF1C-FF79-4B26-A8C0-B0F6AE8EE5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Irrigation Management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B9C1B45-1B6C-4E7F-B60C-B5A7941FD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effectLst/>
              </a:rPr>
              <a:t>Benefits of deep, infrequent irrigation:</a:t>
            </a:r>
          </a:p>
          <a:p>
            <a:pPr eaLnBrk="1" hangingPunct="1"/>
            <a:r>
              <a:rPr lang="en-US" altLang="en-US" dirty="0">
                <a:effectLst/>
              </a:rPr>
              <a:t>Deeper and more extensive rooting.</a:t>
            </a:r>
          </a:p>
          <a:p>
            <a:pPr eaLnBrk="1" hangingPunct="1"/>
            <a:r>
              <a:rPr lang="en-US" altLang="en-US" dirty="0">
                <a:effectLst/>
              </a:rPr>
              <a:t>A plant better acclimated to oncoming stress.</a:t>
            </a:r>
          </a:p>
          <a:p>
            <a:pPr eaLnBrk="1" hangingPunct="1"/>
            <a:endParaRPr lang="en-US" altLang="en-US" dirty="0">
              <a:solidFill>
                <a:srgbClr val="99CCFF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4">
            <a:extLst>
              <a:ext uri="{FF2B5EF4-FFF2-40B4-BE49-F238E27FC236}">
                <a16:creationId xmlns:a16="http://schemas.microsoft.com/office/drawing/2014/main" id="{3ACF491C-297C-4B06-AF1C-190DA47A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858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5">
            <a:extLst>
              <a:ext uri="{FF2B5EF4-FFF2-40B4-BE49-F238E27FC236}">
                <a16:creationId xmlns:a16="http://schemas.microsoft.com/office/drawing/2014/main" id="{9A27B031-AC91-4277-93CC-EE341745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4419600"/>
            <a:ext cx="3478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www.extension.umn.edu/.../LawnWatering-lg.jpg </a:t>
            </a:r>
          </a:p>
        </p:txBody>
      </p:sp>
      <p:sp>
        <p:nvSpPr>
          <p:cNvPr id="106501" name="Text Box 6">
            <a:extLst>
              <a:ext uri="{FF2B5EF4-FFF2-40B4-BE49-F238E27FC236}">
                <a16:creationId xmlns:a16="http://schemas.microsoft.com/office/drawing/2014/main" id="{D8E21720-C1F2-4CC7-BFAB-25BD2B9B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258889"/>
            <a:ext cx="45323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Look for darker “hot spots.”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Often have a purplish tinge.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Best to allow turf to undergo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some stress  early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season. Makes turf 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drought resistant.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Attempt to apply ¾ to 1 inch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water each time you irrigate.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14939B-8619-4B3B-AEEB-153BDD23339E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Irrigation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5E146EFE-5E19-4CCD-8EC6-4EEFA9A3A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5791200"/>
            <a:ext cx="8229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Wilted turf bluish-gray in color and “footprints” evident.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17812554-C53F-4C4A-A96E-DE0EF285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229600" cy="53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4">
            <a:extLst>
              <a:ext uri="{FF2B5EF4-FFF2-40B4-BE49-F238E27FC236}">
                <a16:creationId xmlns:a16="http://schemas.microsoft.com/office/drawing/2014/main" id="{840CC313-D300-44A7-A767-C88A338E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6" y="228600"/>
            <a:ext cx="80902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Tell if You Watered Enough</a:t>
            </a:r>
          </a:p>
        </p:txBody>
      </p:sp>
      <p:sp>
        <p:nvSpPr>
          <p:cNvPr id="108547" name="Text Box 5">
            <a:extLst>
              <a:ext uri="{FF2B5EF4-FFF2-40B4-BE49-F238E27FC236}">
                <a16:creationId xmlns:a16="http://schemas.microsoft.com/office/drawing/2014/main" id="{2806F8C9-5BDE-4C50-B9E2-3865C7A6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1598613"/>
            <a:ext cx="8423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Use catch cans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Use a screwdriver; moisture down 6-8 inches</a:t>
            </a:r>
          </a:p>
        </p:txBody>
      </p:sp>
      <p:pic>
        <p:nvPicPr>
          <p:cNvPr id="108548" name="Picture 6">
            <a:extLst>
              <a:ext uri="{FF2B5EF4-FFF2-40B4-BE49-F238E27FC236}">
                <a16:creationId xmlns:a16="http://schemas.microsoft.com/office/drawing/2014/main" id="{6DCDE1F6-7D43-4621-A558-7E68D8CC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3050"/>
            <a:ext cx="50292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7">
            <a:extLst>
              <a:ext uri="{FF2B5EF4-FFF2-40B4-BE49-F238E27FC236}">
                <a16:creationId xmlns:a16="http://schemas.microsoft.com/office/drawing/2014/main" id="{95389AD9-2C4A-4B55-A95C-5FAA401B6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6278564"/>
            <a:ext cx="392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http://www.8daysaweek.net/whydoanirrigationaudit.html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>
            <a:extLst>
              <a:ext uri="{FF2B5EF4-FFF2-40B4-BE49-F238E27FC236}">
                <a16:creationId xmlns:a16="http://schemas.microsoft.com/office/drawing/2014/main" id="{07A2189C-6AC6-417D-B256-A20C1B465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47800"/>
            <a:ext cx="7543800" cy="914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595" name="Rectangle 5">
            <a:extLst>
              <a:ext uri="{FF2B5EF4-FFF2-40B4-BE49-F238E27FC236}">
                <a16:creationId xmlns:a16="http://schemas.microsoft.com/office/drawing/2014/main" id="{703412C8-734D-4E81-9317-CADE5966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3505200" cy="381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596" name="Text Box 6">
            <a:extLst>
              <a:ext uri="{FF2B5EF4-FFF2-40B4-BE49-F238E27FC236}">
                <a16:creationId xmlns:a16="http://schemas.microsoft.com/office/drawing/2014/main" id="{2845DAE8-33BE-435A-B3D5-343CC14CA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36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597" name="Rectangle 7">
            <a:extLst>
              <a:ext uri="{FF2B5EF4-FFF2-40B4-BE49-F238E27FC236}">
                <a16:creationId xmlns:a16="http://schemas.microsoft.com/office/drawing/2014/main" id="{6F7FECF0-57E5-481D-BF9D-68DC962C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3733800" cy="381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598" name="Rectangle 8">
            <a:extLst>
              <a:ext uri="{FF2B5EF4-FFF2-40B4-BE49-F238E27FC236}">
                <a16:creationId xmlns:a16="http://schemas.microsoft.com/office/drawing/2014/main" id="{03812C2C-240F-4BED-A608-94A8D7D12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304800" cy="388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599" name="Rectangle 9">
            <a:extLst>
              <a:ext uri="{FF2B5EF4-FFF2-40B4-BE49-F238E27FC236}">
                <a16:creationId xmlns:a16="http://schemas.microsoft.com/office/drawing/2014/main" id="{56860166-A25C-41FA-829F-217FCEB3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3505200" cy="3124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600" name="Rectangle 10">
            <a:extLst>
              <a:ext uri="{FF2B5EF4-FFF2-40B4-BE49-F238E27FC236}">
                <a16:creationId xmlns:a16="http://schemas.microsoft.com/office/drawing/2014/main" id="{A7F857E2-A32F-4539-A4EB-2484A750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3733800" cy="3505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601" name="Rectangle 12">
            <a:extLst>
              <a:ext uri="{FF2B5EF4-FFF2-40B4-BE49-F238E27FC236}">
                <a16:creationId xmlns:a16="http://schemas.microsoft.com/office/drawing/2014/main" id="{A8FA8836-8468-4244-86AE-7BA75C96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3505200" cy="381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602" name="Text Box 13">
            <a:extLst>
              <a:ext uri="{FF2B5EF4-FFF2-40B4-BE49-F238E27FC236}">
                <a16:creationId xmlns:a16="http://schemas.microsoft.com/office/drawing/2014/main" id="{B6C01D50-9962-4817-BB2A-F1169B2F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1695450"/>
            <a:ext cx="240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Proper Watering</a:t>
            </a:r>
          </a:p>
        </p:txBody>
      </p:sp>
      <p:sp>
        <p:nvSpPr>
          <p:cNvPr id="110603" name="Text Box 15">
            <a:extLst>
              <a:ext uri="{FF2B5EF4-FFF2-40B4-BE49-F238E27FC236}">
                <a16:creationId xmlns:a16="http://schemas.microsoft.com/office/drawing/2014/main" id="{0547540B-19B3-4C96-8319-9D39A1D7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4" y="3429000"/>
            <a:ext cx="2643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Shallow, Frequent</a:t>
            </a:r>
          </a:p>
        </p:txBody>
      </p:sp>
      <p:sp>
        <p:nvSpPr>
          <p:cNvPr id="110604" name="Text Box 16">
            <a:extLst>
              <a:ext uri="{FF2B5EF4-FFF2-40B4-BE49-F238E27FC236}">
                <a16:creationId xmlns:a16="http://schemas.microsoft.com/office/drawing/2014/main" id="{E075B95B-B004-4F34-9620-ACA1D0D1D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5562600"/>
            <a:ext cx="245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Deep, Infrequent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CFE6576-F341-4612-844D-F8FB3077763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Irrigation Management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CA2DA70-2AC6-40AF-B92C-E6F4681B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47800"/>
            <a:ext cx="7543800" cy="9144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C733913-1FE5-4A08-BE2F-B1475E51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35052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86061A35-339D-43B2-A94C-C6091E74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36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B03F6696-2D19-4399-98EF-91E61162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37338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AD6B81E1-6B3A-4744-BF48-61C1F1B5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362200"/>
            <a:ext cx="304800" cy="388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287B0518-E374-4F88-B488-8D996DED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3505200" cy="3124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047179AC-2FE6-4443-885D-0F23599D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3733800" cy="3505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49" name="Rectangle 10">
            <a:extLst>
              <a:ext uri="{FF2B5EF4-FFF2-40B4-BE49-F238E27FC236}">
                <a16:creationId xmlns:a16="http://schemas.microsoft.com/office/drawing/2014/main" id="{D6034A9A-AFD0-48E4-A105-2533BF04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35052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1" name="Text Box 12">
            <a:extLst>
              <a:ext uri="{FF2B5EF4-FFF2-40B4-BE49-F238E27FC236}">
                <a16:creationId xmlns:a16="http://schemas.microsoft.com/office/drawing/2014/main" id="{98EBA781-0BDD-49CB-84F3-468FC4F2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4" y="3429000"/>
            <a:ext cx="2643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Shallow, Frequent</a:t>
            </a:r>
          </a:p>
        </p:txBody>
      </p:sp>
      <p:sp>
        <p:nvSpPr>
          <p:cNvPr id="112652" name="Text Box 13">
            <a:extLst>
              <a:ext uri="{FF2B5EF4-FFF2-40B4-BE49-F238E27FC236}">
                <a16:creationId xmlns:a16="http://schemas.microsoft.com/office/drawing/2014/main" id="{5F2F3532-448A-49CC-848E-30CD0022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5562600"/>
            <a:ext cx="245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Deep, Infrequent</a:t>
            </a:r>
          </a:p>
        </p:txBody>
      </p:sp>
      <p:sp>
        <p:nvSpPr>
          <p:cNvPr id="112653" name="Text Box 17">
            <a:extLst>
              <a:ext uri="{FF2B5EF4-FFF2-40B4-BE49-F238E27FC236}">
                <a16:creationId xmlns:a16="http://schemas.microsoft.com/office/drawing/2014/main" id="{1F6C6BB5-27B4-4E0B-BF09-EA4B06A5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28800"/>
            <a:ext cx="369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Drying for Infrequent</a:t>
            </a:r>
          </a:p>
        </p:txBody>
      </p:sp>
      <p:sp>
        <p:nvSpPr>
          <p:cNvPr id="112654" name="Text Box 18">
            <a:extLst>
              <a:ext uri="{FF2B5EF4-FFF2-40B4-BE49-F238E27FC236}">
                <a16:creationId xmlns:a16="http://schemas.microsoft.com/office/drawing/2014/main" id="{3C7B809E-8879-45F6-A4D9-AA74AE47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980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5" name="Rectangle 19">
            <a:extLst>
              <a:ext uri="{FF2B5EF4-FFF2-40B4-BE49-F238E27FC236}">
                <a16:creationId xmlns:a16="http://schemas.microsoft.com/office/drawing/2014/main" id="{DE7B2EEA-3135-4D0B-83E1-E8AA5689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3733800" cy="12954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6" name="Rectangle 21">
            <a:extLst>
              <a:ext uri="{FF2B5EF4-FFF2-40B4-BE49-F238E27FC236}">
                <a16:creationId xmlns:a16="http://schemas.microsoft.com/office/drawing/2014/main" id="{0FEDD02C-A7AC-48EB-A672-EE4390F9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3733800" cy="457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7" name="Oval 23">
            <a:extLst>
              <a:ext uri="{FF2B5EF4-FFF2-40B4-BE49-F238E27FC236}">
                <a16:creationId xmlns:a16="http://schemas.microsoft.com/office/drawing/2014/main" id="{8F05012D-A6D4-4A96-A44A-43406445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8" name="Oval 24">
            <a:extLst>
              <a:ext uri="{FF2B5EF4-FFF2-40B4-BE49-F238E27FC236}">
                <a16:creationId xmlns:a16="http://schemas.microsoft.com/office/drawing/2014/main" id="{EE2D7299-6A9F-4CD2-B292-728D1E4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9" name="Oval 25">
            <a:extLst>
              <a:ext uri="{FF2B5EF4-FFF2-40B4-BE49-F238E27FC236}">
                <a16:creationId xmlns:a16="http://schemas.microsoft.com/office/drawing/2014/main" id="{AB4C780B-D40D-414D-9D0C-D937BE2B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0" name="Oval 26">
            <a:extLst>
              <a:ext uri="{FF2B5EF4-FFF2-40B4-BE49-F238E27FC236}">
                <a16:creationId xmlns:a16="http://schemas.microsoft.com/office/drawing/2014/main" id="{A0C40845-3647-49BA-AEF2-A01A0B57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1" name="Oval 27">
            <a:extLst>
              <a:ext uri="{FF2B5EF4-FFF2-40B4-BE49-F238E27FC236}">
                <a16:creationId xmlns:a16="http://schemas.microsoft.com/office/drawing/2014/main" id="{DCB85512-D42C-4709-884E-C2A50826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2" name="Oval 28">
            <a:extLst>
              <a:ext uri="{FF2B5EF4-FFF2-40B4-BE49-F238E27FC236}">
                <a16:creationId xmlns:a16="http://schemas.microsoft.com/office/drawing/2014/main" id="{E3A95081-6E2A-4506-B97E-B38BF94DC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3" name="Oval 29">
            <a:extLst>
              <a:ext uri="{FF2B5EF4-FFF2-40B4-BE49-F238E27FC236}">
                <a16:creationId xmlns:a16="http://schemas.microsoft.com/office/drawing/2014/main" id="{F647354A-A400-4845-A3D1-2310617F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4" name="Oval 30">
            <a:extLst>
              <a:ext uri="{FF2B5EF4-FFF2-40B4-BE49-F238E27FC236}">
                <a16:creationId xmlns:a16="http://schemas.microsoft.com/office/drawing/2014/main" id="{E23CD1B3-80A6-465A-8CA6-131A858A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5" name="Oval 31">
            <a:extLst>
              <a:ext uri="{FF2B5EF4-FFF2-40B4-BE49-F238E27FC236}">
                <a16:creationId xmlns:a16="http://schemas.microsoft.com/office/drawing/2014/main" id="{7B2BD563-5F33-488F-B2C1-EFCEAD7B1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6" name="Oval 32">
            <a:extLst>
              <a:ext uri="{FF2B5EF4-FFF2-40B4-BE49-F238E27FC236}">
                <a16:creationId xmlns:a16="http://schemas.microsoft.com/office/drawing/2014/main" id="{95A84B79-7E3C-43A9-B494-5BA9B96FB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7" name="Oval 33">
            <a:extLst>
              <a:ext uri="{FF2B5EF4-FFF2-40B4-BE49-F238E27FC236}">
                <a16:creationId xmlns:a16="http://schemas.microsoft.com/office/drawing/2014/main" id="{ACFA33B9-0DB6-4A7E-9932-98EFF88B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8" name="Oval 34">
            <a:extLst>
              <a:ext uri="{FF2B5EF4-FFF2-40B4-BE49-F238E27FC236}">
                <a16:creationId xmlns:a16="http://schemas.microsoft.com/office/drawing/2014/main" id="{00842EE1-C368-4EF7-98A7-0283CE251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69" name="Oval 35">
            <a:extLst>
              <a:ext uri="{FF2B5EF4-FFF2-40B4-BE49-F238E27FC236}">
                <a16:creationId xmlns:a16="http://schemas.microsoft.com/office/drawing/2014/main" id="{2324BCE8-8493-4104-AC39-F7F58ABE1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0" name="Oval 36">
            <a:extLst>
              <a:ext uri="{FF2B5EF4-FFF2-40B4-BE49-F238E27FC236}">
                <a16:creationId xmlns:a16="http://schemas.microsoft.com/office/drawing/2014/main" id="{CCCD2014-A706-469E-888E-F028DD84D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19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1" name="Oval 37">
            <a:extLst>
              <a:ext uri="{FF2B5EF4-FFF2-40B4-BE49-F238E27FC236}">
                <a16:creationId xmlns:a16="http://schemas.microsoft.com/office/drawing/2014/main" id="{4F9F48A8-DF17-439D-9191-6CD5C9F48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2" name="Oval 38">
            <a:extLst>
              <a:ext uri="{FF2B5EF4-FFF2-40B4-BE49-F238E27FC236}">
                <a16:creationId xmlns:a16="http://schemas.microsoft.com/office/drawing/2014/main" id="{4F83E84C-1D55-4FD7-B657-5616DD6E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3" name="Oval 39">
            <a:extLst>
              <a:ext uri="{FF2B5EF4-FFF2-40B4-BE49-F238E27FC236}">
                <a16:creationId xmlns:a16="http://schemas.microsoft.com/office/drawing/2014/main" id="{BCBF0F43-4420-4405-908D-8E1875782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4" name="Oval 40">
            <a:extLst>
              <a:ext uri="{FF2B5EF4-FFF2-40B4-BE49-F238E27FC236}">
                <a16:creationId xmlns:a16="http://schemas.microsoft.com/office/drawing/2014/main" id="{07CFD181-755E-405C-B581-5F238448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5" name="Oval 41">
            <a:extLst>
              <a:ext uri="{FF2B5EF4-FFF2-40B4-BE49-F238E27FC236}">
                <a16:creationId xmlns:a16="http://schemas.microsoft.com/office/drawing/2014/main" id="{76CDB636-0EEB-443D-A919-22ACFE04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6" name="Oval 42">
            <a:extLst>
              <a:ext uri="{FF2B5EF4-FFF2-40B4-BE49-F238E27FC236}">
                <a16:creationId xmlns:a16="http://schemas.microsoft.com/office/drawing/2014/main" id="{41A80AE3-8367-40D3-B021-F9E2589D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7" name="Oval 43">
            <a:extLst>
              <a:ext uri="{FF2B5EF4-FFF2-40B4-BE49-F238E27FC236}">
                <a16:creationId xmlns:a16="http://schemas.microsoft.com/office/drawing/2014/main" id="{54C5C7B1-C1AE-43C6-81C7-4B990C4F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8" name="Oval 44">
            <a:extLst>
              <a:ext uri="{FF2B5EF4-FFF2-40B4-BE49-F238E27FC236}">
                <a16:creationId xmlns:a16="http://schemas.microsoft.com/office/drawing/2014/main" id="{3266103A-92DA-4463-901B-DC3324F3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9" name="Oval 45">
            <a:extLst>
              <a:ext uri="{FF2B5EF4-FFF2-40B4-BE49-F238E27FC236}">
                <a16:creationId xmlns:a16="http://schemas.microsoft.com/office/drawing/2014/main" id="{F6E1C7A6-132C-4099-9751-F1AD4E1B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0" name="Oval 46">
            <a:extLst>
              <a:ext uri="{FF2B5EF4-FFF2-40B4-BE49-F238E27FC236}">
                <a16:creationId xmlns:a16="http://schemas.microsoft.com/office/drawing/2014/main" id="{EF2F7FD9-ADB7-4130-998F-9FEDF8AF6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1" name="Oval 47">
            <a:extLst>
              <a:ext uri="{FF2B5EF4-FFF2-40B4-BE49-F238E27FC236}">
                <a16:creationId xmlns:a16="http://schemas.microsoft.com/office/drawing/2014/main" id="{F2260811-9822-4F88-A9B9-DE9FBED5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2" name="Oval 48">
            <a:extLst>
              <a:ext uri="{FF2B5EF4-FFF2-40B4-BE49-F238E27FC236}">
                <a16:creationId xmlns:a16="http://schemas.microsoft.com/office/drawing/2014/main" id="{EC28FA41-8601-4983-BF64-797863D0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3" name="Oval 49">
            <a:extLst>
              <a:ext uri="{FF2B5EF4-FFF2-40B4-BE49-F238E27FC236}">
                <a16:creationId xmlns:a16="http://schemas.microsoft.com/office/drawing/2014/main" id="{C3DB3326-3AC1-41B7-AF27-95C7E305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4" name="Oval 50">
            <a:extLst>
              <a:ext uri="{FF2B5EF4-FFF2-40B4-BE49-F238E27FC236}">
                <a16:creationId xmlns:a16="http://schemas.microsoft.com/office/drawing/2014/main" id="{1D8B3B64-5B5E-43CE-AD98-3803C809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5" name="Oval 51">
            <a:extLst>
              <a:ext uri="{FF2B5EF4-FFF2-40B4-BE49-F238E27FC236}">
                <a16:creationId xmlns:a16="http://schemas.microsoft.com/office/drawing/2014/main" id="{E6D337E3-9933-4AAC-AFBD-46066CB1D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8956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A738F99C-65F4-4321-B2AF-B73465BDB45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Irrigation Management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4">
            <a:extLst>
              <a:ext uri="{FF2B5EF4-FFF2-40B4-BE49-F238E27FC236}">
                <a16:creationId xmlns:a16="http://schemas.microsoft.com/office/drawing/2014/main" id="{18B08BFA-368D-40CD-AB15-2B4F26E03EA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31432"/>
              </p:ext>
            </p:extLst>
          </p:nvPr>
        </p:nvGraphicFramePr>
        <p:xfrm>
          <a:off x="2807684" y="1344359"/>
          <a:ext cx="6894100" cy="459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Image" r:id="rId3" imgW="4571429" imgH="3048426" progId="PhotoDeluxe.Image.2">
                  <p:embed/>
                </p:oleObj>
              </mc:Choice>
              <mc:Fallback>
                <p:oleObj name="Image" r:id="rId3" imgW="4571429" imgH="3048426" progId="PhotoDeluxe.Image.2">
                  <p:embed/>
                  <p:pic>
                    <p:nvPicPr>
                      <p:cNvPr id="41987" name="Object 4">
                        <a:extLst>
                          <a:ext uri="{FF2B5EF4-FFF2-40B4-BE49-F238E27FC236}">
                            <a16:creationId xmlns:a16="http://schemas.microsoft.com/office/drawing/2014/main" id="{18B08BFA-368D-40CD-AB15-2B4F26E03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684" y="1344359"/>
                        <a:ext cx="6894100" cy="4596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7C87B111-6738-4265-8723-AF479A68414E}"/>
              </a:ext>
            </a:extLst>
          </p:cNvPr>
          <p:cNvSpPr txBox="1">
            <a:spLocks noChangeArrowheads="1"/>
          </p:cNvSpPr>
          <p:nvPr/>
        </p:nvSpPr>
        <p:spPr>
          <a:xfrm>
            <a:off x="3236976" y="5940425"/>
            <a:ext cx="7469886" cy="67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u="sng" dirty="0"/>
              <a:t>Syringing</a:t>
            </a:r>
            <a:r>
              <a:rPr lang="en-US" dirty="0"/>
              <a:t>  - Very light application of water.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079C5D-048D-4A3F-9ADD-85A76E4838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Irrigation Management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E195DA0-B2C1-493E-AFDF-4419A35D7F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Irrigation Management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F7C22CB-30EF-4188-A32B-8D9F7946F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" y="1825625"/>
            <a:ext cx="11698224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Syringing is done to: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effectLst/>
              </a:rPr>
              <a:t>Reduce leaf temperature by evaporative cooling (latent heat of vaporization).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More effective when relative humidity is low.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It is not the same as hand watering!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	Usually done at midday, but more than one may be needed per day.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A90E5D-151C-48FB-82C5-5D8029E7928E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/>
              <a:t>Irrigation Management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61EDA-A88D-48D0-93F5-D5429FA126C2}"/>
              </a:ext>
            </a:extLst>
          </p:cNvPr>
          <p:cNvSpPr txBox="1"/>
          <p:nvPr/>
        </p:nvSpPr>
        <p:spPr>
          <a:xfrm>
            <a:off x="640080" y="1690688"/>
            <a:ext cx="114000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your lawn is already dormant, just apply ¼ - ½ inch of water every 2-4 weeks to keep the</a:t>
            </a:r>
          </a:p>
          <a:p>
            <a:r>
              <a:rPr lang="en-US" sz="2400" dirty="0"/>
              <a:t>crown tissue hydrated. </a:t>
            </a:r>
          </a:p>
          <a:p>
            <a:endParaRPr lang="en-US" sz="2400" dirty="0"/>
          </a:p>
          <a:p>
            <a:r>
              <a:rPr lang="en-US" sz="2400" dirty="0"/>
              <a:t>Breaking dormancy actually drains reserves within the plant, and if conditions remain dry</a:t>
            </a:r>
          </a:p>
          <a:p>
            <a:r>
              <a:rPr lang="en-US" sz="2400" dirty="0"/>
              <a:t>and the weather is hot, the plant is not likely to replace those reserves. </a:t>
            </a:r>
          </a:p>
        </p:txBody>
      </p:sp>
    </p:spTree>
    <p:extLst>
      <p:ext uri="{BB962C8B-B14F-4D97-AF65-F5344CB8AC3E}">
        <p14:creationId xmlns:p14="http://schemas.microsoft.com/office/powerpoint/2010/main" val="374855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3EAA46-9037-4396-919D-38571AEA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"/>
            <a:ext cx="88773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D18A04E-BAF4-462E-AC4D-B789EA5DD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104" y="6195314"/>
            <a:ext cx="878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Leaf blades and crowns killed where equipment was operated on dry, dormant grass.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Symptoms appear when growth resumes after rain or watering. </a:t>
            </a:r>
          </a:p>
        </p:txBody>
      </p:sp>
    </p:spTree>
    <p:extLst>
      <p:ext uri="{BB962C8B-B14F-4D97-AF65-F5344CB8AC3E}">
        <p14:creationId xmlns:p14="http://schemas.microsoft.com/office/powerpoint/2010/main" val="51268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ACA1AEB-3E37-46BB-B3D0-7D703730B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Thatch and Turf Cultivation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89EF5AC-1AA4-438E-8F8F-BD2D2290F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032" y="1600200"/>
            <a:ext cx="118689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effectLst/>
                <a:latin typeface="Arial" charset="0"/>
              </a:rPr>
              <a:t>Thatch</a:t>
            </a:r>
            <a:r>
              <a:rPr lang="en-US" altLang="en-US" dirty="0">
                <a:effectLst/>
                <a:latin typeface="Arial" charset="0"/>
              </a:rPr>
              <a:t>: Accumulation of dead and living material above the soil surface, below the turf canopy.</a:t>
            </a:r>
          </a:p>
          <a:p>
            <a:pPr lvl="1" eaLnBrk="1" hangingPunct="1">
              <a:defRPr/>
            </a:pPr>
            <a:endParaRPr lang="en-US" altLang="en-US" dirty="0">
              <a:effectLst/>
              <a:latin typeface="Arial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  <a:latin typeface="Arial" charset="0"/>
            </a:endParaRPr>
          </a:p>
          <a:p>
            <a:pPr lvl="1" eaLnBrk="1" hangingPunct="1">
              <a:defRPr/>
            </a:pPr>
            <a:endParaRPr lang="en-US" altLang="en-US" dirty="0">
              <a:effectLst/>
              <a:latin typeface="Arial" charset="0"/>
            </a:endParaRPr>
          </a:p>
          <a:p>
            <a:pPr eaLnBrk="1" hangingPunct="1">
              <a:defRPr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4" name="Picture 5" descr="thatch%20excess">
            <a:extLst>
              <a:ext uri="{FF2B5EF4-FFF2-40B4-BE49-F238E27FC236}">
                <a16:creationId xmlns:a16="http://schemas.microsoft.com/office/drawing/2014/main" id="{BF545EBF-FDE2-4816-84E6-6C7CD41F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2514804"/>
            <a:ext cx="2560320" cy="32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F7F0CD-2328-4BFB-B723-1524EE5CA0E8}"/>
              </a:ext>
            </a:extLst>
          </p:cNvPr>
          <p:cNvSpPr txBox="1"/>
          <p:nvPr/>
        </p:nvSpPr>
        <p:spPr>
          <a:xfrm>
            <a:off x="91440" y="5897880"/>
            <a:ext cx="11957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Returned grass clippings do not cause thatch accumulation as long as you do not remove more</a:t>
            </a:r>
          </a:p>
          <a:p>
            <a:r>
              <a:rPr lang="en-US" sz="2400" dirty="0"/>
              <a:t>than 1/3 of the grass blade when you mow.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7B5E0B8-F36B-4519-BEDF-52C8E6D02B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Thatch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22209DD-F828-4F98-9297-5A4AA2B240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latin typeface="Arial" panose="020B0604020202020204" pitchFamily="34" charset="0"/>
              </a:rPr>
              <a:t>Problems with thatch</a:t>
            </a:r>
            <a:r>
              <a:rPr lang="en-US" altLang="en-US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Turf becomes puffy (scalping or rippled appearance after mowing).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Roots and crowns grow in it.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Difficult to wet.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Harbors insects and pathogens.</a:t>
            </a:r>
          </a:p>
        </p:txBody>
      </p:sp>
      <p:pic>
        <p:nvPicPr>
          <p:cNvPr id="4" name="Picture 5" descr="thatch%20excess">
            <a:extLst>
              <a:ext uri="{FF2B5EF4-FFF2-40B4-BE49-F238E27FC236}">
                <a16:creationId xmlns:a16="http://schemas.microsoft.com/office/drawing/2014/main" id="{71FE6148-6276-4EBE-A66F-B55F687E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88" y="2801220"/>
            <a:ext cx="2953512" cy="369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hatch">
            <a:extLst>
              <a:ext uri="{FF2B5EF4-FFF2-40B4-BE49-F238E27FC236}">
                <a16:creationId xmlns:a16="http://schemas.microsoft.com/office/drawing/2014/main" id="{DC95538E-CF0D-4972-BFA9-62DE8F17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8675"/>
            <a:ext cx="4114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D8316A26-3E14-48C7-BD26-AEA0180D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43400"/>
            <a:ext cx="71008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half inch of thatch or less is considered beneficial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Conserves soil moisture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Provides cushion to the soil surface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Good media for beneficial macro- and microorganisms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Moderates summer heat stress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Filters water before it reaches the water table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Reduces the movement of pesticides into groundwater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C323487E-4728-4EAB-9154-810DBB265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9725"/>
            <a:ext cx="2667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>
            <a:extLst>
              <a:ext uri="{FF2B5EF4-FFF2-40B4-BE49-F238E27FC236}">
                <a16:creationId xmlns:a16="http://schemas.microsoft.com/office/drawing/2014/main" id="{28CEFDCF-533B-472D-9B6F-1807AAA4E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3973513"/>
            <a:ext cx="129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Beneficial</a:t>
            </a:r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7325705A-07A0-429C-A98F-A7A5418A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6" y="3962400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Detrimental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8BE4FE-A8D2-4070-8CBC-B3335B90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Turf Cultivation Equipment to Remove Thatch</a:t>
            </a: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2C87E842-0207-4B05-9273-47BEBFCA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" y="1561212"/>
            <a:ext cx="11951208" cy="536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Arial" panose="020B0604020202020204" pitchFamily="34" charset="0"/>
              </a:rPr>
              <a:t>Power rake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Arial" panose="020B0604020202020204" pitchFamily="34" charset="0"/>
              </a:rPr>
              <a:t>Core </a:t>
            </a:r>
            <a:r>
              <a:rPr lang="en-US" altLang="en-US" dirty="0" err="1">
                <a:latin typeface="Arial" panose="020B0604020202020204" pitchFamily="34" charset="0"/>
              </a:rPr>
              <a:t>aerifier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Do not use any turf cultivation machines if the air temperature is above 75</a:t>
            </a:r>
            <a:r>
              <a:rPr lang="en-US" altLang="en-US" sz="2800" baseline="30000" dirty="0">
                <a:latin typeface="Arial" panose="020B0604020202020204" pitchFamily="34" charset="0"/>
              </a:rPr>
              <a:t>o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Be sure that there is at least one month of growing weather left after cultivating so the turf has time to heal before winter arrives.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800" baseline="30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6544935-5C08-49F5-B4CC-7792BE33D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Mowing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35C6357-7507-4ED8-8B2E-50A846908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Raise the mowing height by ¼ - 1/2 inch during a drought to increase: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Carbohydrate synthesis.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Growth rate and total root production.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Growth of lateral stems.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Overall turfgrass vigor.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E9CF3506-618A-43C7-9373-8F45B1BD49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8601"/>
            <a:ext cx="8839200" cy="59467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ecies bluegrass or ryegrass lawn">
            <a:extLst>
              <a:ext uri="{FF2B5EF4-FFF2-40B4-BE49-F238E27FC236}">
                <a16:creationId xmlns:a16="http://schemas.microsoft.com/office/drawing/2014/main" id="{59E3D9E6-259C-4B2E-9E93-8DB58AEB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02" y="1380807"/>
            <a:ext cx="5272992" cy="349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8AB84908-64AB-4852-9068-0B84F2C62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5410200"/>
            <a:ext cx="11713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After the drought subsides, continue to use proper cultural practices to maintain a vigorous lawn.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15CF1991-2947-4C7C-9FA9-68D57D52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374697"/>
            <a:ext cx="5504688" cy="35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D739C0-6F01-48BD-A74F-CA47F3DB889C}"/>
              </a:ext>
            </a:extLst>
          </p:cNvPr>
          <p:cNvSpPr/>
          <p:nvPr/>
        </p:nvSpPr>
        <p:spPr>
          <a:xfrm>
            <a:off x="890016" y="4898059"/>
            <a:ext cx="3791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https://www.ecogreen.ca/how-do-i-save-my-lawn-in-a-drought/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09364-17FB-4783-8FEA-E7375B888DCA}"/>
              </a:ext>
            </a:extLst>
          </p:cNvPr>
          <p:cNvSpPr txBox="1"/>
          <p:nvPr/>
        </p:nvSpPr>
        <p:spPr>
          <a:xfrm>
            <a:off x="-45720" y="310896"/>
            <a:ext cx="12319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Potassium (K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) Fertilization to Prevent Drought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C78C5-DCBF-480F-9109-57FE528C9426}"/>
              </a:ext>
            </a:extLst>
          </p:cNvPr>
          <p:cNvSpPr txBox="1"/>
          <p:nvPr/>
        </p:nvSpPr>
        <p:spPr>
          <a:xfrm>
            <a:off x="539496" y="1911096"/>
            <a:ext cx="114040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Potassium (K</a:t>
            </a:r>
            <a:r>
              <a:rPr lang="en-US" sz="2400" baseline="30000" dirty="0"/>
              <a:t>+</a:t>
            </a:r>
            <a:r>
              <a:rPr lang="en-US" sz="2400" dirty="0"/>
              <a:t>) is directly involved in stomatal aperture.</a:t>
            </a:r>
          </a:p>
          <a:p>
            <a:r>
              <a:rPr lang="en-US" sz="2000" dirty="0"/>
              <a:t>      -The stomates allow plants to exchange gasses. </a:t>
            </a:r>
          </a:p>
          <a:p>
            <a:r>
              <a:rPr lang="en-US" sz="2000" dirty="0"/>
              <a:t>      -When open, oxygen (O</a:t>
            </a:r>
            <a:r>
              <a:rPr lang="en-US" sz="2000" baseline="-25000" dirty="0"/>
              <a:t>2</a:t>
            </a:r>
            <a:r>
              <a:rPr lang="en-US" sz="2000" dirty="0"/>
              <a:t>) is released to the atmosphere and carbon dioxide (CO</a:t>
            </a:r>
            <a:r>
              <a:rPr lang="en-US" sz="2000" baseline="-25000" dirty="0"/>
              <a:t>2</a:t>
            </a:r>
            <a:r>
              <a:rPr lang="en-US" sz="2000" dirty="0"/>
              <a:t>) is absorbed.</a:t>
            </a:r>
          </a:p>
          <a:p>
            <a:r>
              <a:rPr lang="en-US" sz="2000" dirty="0"/>
              <a:t>        by the plant and converted into sugar (energy) during the photosynthetic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Potassium plays a role in: photosynthesis, c</a:t>
            </a:r>
            <a:r>
              <a:rPr lang="en-US" altLang="en-US" sz="2400" dirty="0"/>
              <a:t>arbohydrate synthesis, protein synthesis,</a:t>
            </a:r>
          </a:p>
          <a:p>
            <a:r>
              <a:rPr lang="en-US" altLang="en-US" sz="2400" dirty="0"/>
              <a:t>     enzymatic reactions, and transpiration.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Carbohydrate production is reduced when K</a:t>
            </a:r>
            <a:r>
              <a:rPr lang="en-US" sz="2400" baseline="30000" dirty="0"/>
              <a:t>+</a:t>
            </a:r>
            <a:r>
              <a:rPr lang="en-US" sz="2400" dirty="0"/>
              <a:t> is deficient.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Influences: rooting; disease resistance; and drought, heat, cold, and wear tolerance.</a:t>
            </a:r>
          </a:p>
        </p:txBody>
      </p:sp>
    </p:spTree>
    <p:extLst>
      <p:ext uri="{BB962C8B-B14F-4D97-AF65-F5344CB8AC3E}">
        <p14:creationId xmlns:p14="http://schemas.microsoft.com/office/powerpoint/2010/main" val="128651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9EB9F852-2EFE-401D-97A4-A7562F6F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6" y="3962400"/>
            <a:ext cx="5456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Potassium regulates stomatal aperture</a:t>
            </a: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3CBA9BCC-D49B-4C62-A083-28A984D1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85800"/>
            <a:ext cx="44815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1">
            <a:extLst>
              <a:ext uri="{FF2B5EF4-FFF2-40B4-BE49-F238E27FC236}">
                <a16:creationId xmlns:a16="http://schemas.microsoft.com/office/drawing/2014/main" id="{4E401709-7587-4D79-991B-75767912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81401"/>
            <a:ext cx="7043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http://leavingbio.net/TRANSPORT%20OF%20MATERIALS%20IN%20A%20FLOWERING%20PLANT_files/image011.jpg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701A29C2-E53C-49CE-AFD8-7C560546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743451"/>
            <a:ext cx="884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When stomates need to open, potassium (K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(a salt)) is absorbed by the guard cells.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Water flows to the K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then the guard cells swell and the stomates open.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When the leaf has absorbed enough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finished gas exchange or </a:t>
            </a:r>
            <a:r>
              <a:rPr lang="en-US" altLang="en-US" sz="2000" dirty="0" err="1"/>
              <a:t>transpirational</a:t>
            </a:r>
            <a:r>
              <a:rPr lang="en-US" altLang="en-US" sz="2000" dirty="0"/>
              <a:t> pull,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the K</a:t>
            </a:r>
            <a:r>
              <a:rPr lang="en-US" altLang="en-US" sz="2000" baseline="30000" dirty="0"/>
              <a:t>+ </a:t>
            </a:r>
            <a:r>
              <a:rPr lang="en-US" altLang="en-US" sz="2000" dirty="0"/>
              <a:t>ions leave the guard cells. The cells dehydrate and the stomate closes.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>
            <a:extLst>
              <a:ext uri="{FF2B5EF4-FFF2-40B4-BE49-F238E27FC236}">
                <a16:creationId xmlns:a16="http://schemas.microsoft.com/office/drawing/2014/main" id="{08A1599B-F770-4C1D-A3AE-9355EBB6CDD6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981200" y="58674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Well watered				8 days of drying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St. Augustine Stoma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F212BD67-BE68-48AB-9511-0B623655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40354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186F27F3-B046-4600-ABAF-7D871401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52400"/>
            <a:ext cx="40354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ertilization bag with analysis drawing in pink">
            <a:extLst>
              <a:ext uri="{FF2B5EF4-FFF2-40B4-BE49-F238E27FC236}">
                <a16:creationId xmlns:a16="http://schemas.microsoft.com/office/drawing/2014/main" id="{E3DEAA1D-7BFF-4823-A8DC-35B58B109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r="3014"/>
          <a:stretch/>
        </p:blipFill>
        <p:spPr bwMode="auto">
          <a:xfrm>
            <a:off x="1524000" y="2560320"/>
            <a:ext cx="8868355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9DC0AC-3B83-4BF1-86E9-EF3BD96C06D1}"/>
              </a:ext>
            </a:extLst>
          </p:cNvPr>
          <p:cNvSpPr txBox="1"/>
          <p:nvPr/>
        </p:nvSpPr>
        <p:spPr>
          <a:xfrm>
            <a:off x="3188473" y="1975543"/>
            <a:ext cx="177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B198-D2E4-4DFE-AE9A-2EB109F1C872}"/>
              </a:ext>
            </a:extLst>
          </p:cNvPr>
          <p:cNvSpPr txBox="1"/>
          <p:nvPr/>
        </p:nvSpPr>
        <p:spPr>
          <a:xfrm>
            <a:off x="4876803" y="1963975"/>
            <a:ext cx="267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C87CB-FB2A-4D6C-9E42-263C657F5AFD}"/>
              </a:ext>
            </a:extLst>
          </p:cNvPr>
          <p:cNvSpPr txBox="1"/>
          <p:nvPr/>
        </p:nvSpPr>
        <p:spPr>
          <a:xfrm>
            <a:off x="7177380" y="1968310"/>
            <a:ext cx="21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E5FD6A10-6265-4D59-8C6F-C1F478A2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46633"/>
            <a:ext cx="10515600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/>
              <a:t>Potassium fertilizer sources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Muriate</a:t>
            </a:r>
            <a:r>
              <a:rPr lang="en-US" altLang="en-US" dirty="0"/>
              <a:t> of potash, 0-0-60</a:t>
            </a:r>
          </a:p>
          <a:p>
            <a:pPr eaLnBrk="1" hangingPunct="1"/>
            <a:r>
              <a:rPr lang="en-US" altLang="en-US" dirty="0"/>
              <a:t>Sulfate of potash, 0-0-50</a:t>
            </a:r>
          </a:p>
          <a:p>
            <a:pPr eaLnBrk="1" hangingPunct="1"/>
            <a:r>
              <a:rPr lang="en-US" altLang="en-US" dirty="0"/>
              <a:t>Potassium nitrate, 13-0-44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Fertilizer containers always report K content as % K</a:t>
            </a:r>
            <a:r>
              <a:rPr lang="en-US" altLang="en-US" baseline="-25000" dirty="0"/>
              <a:t>2</a:t>
            </a:r>
            <a:r>
              <a:rPr lang="en-US" altLang="en-US" dirty="0"/>
              <a:t>O, which is only 83% actual K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373BA-25A3-440A-AEB8-9BF8F1528E59}"/>
              </a:ext>
            </a:extLst>
          </p:cNvPr>
          <p:cNvSpPr txBox="1"/>
          <p:nvPr/>
        </p:nvSpPr>
        <p:spPr>
          <a:xfrm>
            <a:off x="512064" y="210312"/>
            <a:ext cx="1178482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Spoon feeding – Applying a light application of a nutrient on a regular basis.</a:t>
            </a:r>
          </a:p>
          <a:p>
            <a:endParaRPr lang="en-US" sz="2400" dirty="0"/>
          </a:p>
          <a:p>
            <a:r>
              <a:rPr lang="en-US" sz="2400" dirty="0"/>
              <a:t>Overapplication of K</a:t>
            </a:r>
            <a:r>
              <a:rPr lang="en-US" sz="2400" baseline="30000" dirty="0"/>
              <a:t>+ </a:t>
            </a:r>
            <a:r>
              <a:rPr lang="en-US" sz="2400" dirty="0"/>
              <a:t>can lower the cation exchange capacity (CEC) of the soil by binding up</a:t>
            </a:r>
          </a:p>
          <a:p>
            <a:r>
              <a:rPr lang="en-US" sz="2400" dirty="0"/>
              <a:t>the active sites on the soil particles,  which will allow other nutrients to quickly leach through</a:t>
            </a:r>
          </a:p>
          <a:p>
            <a:r>
              <a:rPr lang="en-US" sz="2400" dirty="0"/>
              <a:t>the soil.</a:t>
            </a:r>
          </a:p>
          <a:p>
            <a:endParaRPr lang="en-US" sz="2400" dirty="0"/>
          </a:p>
          <a:p>
            <a:r>
              <a:rPr lang="en-US" sz="2400" dirty="0"/>
              <a:t>Spoon feed potassium to your lawn to avoid leaching of other valuable cations, such as</a:t>
            </a:r>
          </a:p>
          <a:p>
            <a:r>
              <a:rPr lang="en-US" sz="2400" dirty="0"/>
              <a:t>magnesium, zinc and copper through the soil.</a:t>
            </a:r>
          </a:p>
          <a:p>
            <a:endParaRPr lang="en-US" sz="2400" dirty="0"/>
          </a:p>
          <a:p>
            <a:r>
              <a:rPr lang="en-US" sz="2400" dirty="0"/>
              <a:t>Apply approx. .1 lb. K</a:t>
            </a:r>
            <a:r>
              <a:rPr lang="en-US" sz="2400" baseline="30000" dirty="0"/>
              <a:t>+</a:t>
            </a:r>
            <a:r>
              <a:rPr lang="en-US" sz="2400" dirty="0"/>
              <a:t>/1000 sq. ft. every 2-4 weeks before and during a drought to maintain</a:t>
            </a:r>
          </a:p>
          <a:p>
            <a:r>
              <a:rPr lang="en-US" sz="2400" dirty="0"/>
              <a:t>drought tolerance.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2035D-41DF-46B7-8C04-054C499E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593" y="3900949"/>
            <a:ext cx="3410903" cy="29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>
            <a:extLst>
              <a:ext uri="{FF2B5EF4-FFF2-40B4-BE49-F238E27FC236}">
                <a16:creationId xmlns:a16="http://schemas.microsoft.com/office/drawing/2014/main" id="{D62B923B-F79A-4399-AD68-D8CE7E1A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"/>
            <a:ext cx="50764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Fertilizer Calculations</a:t>
            </a:r>
          </a:p>
        </p:txBody>
      </p:sp>
      <p:sp>
        <p:nvSpPr>
          <p:cNvPr id="63491" name="Text Box 5">
            <a:extLst>
              <a:ext uri="{FF2B5EF4-FFF2-40B4-BE49-F238E27FC236}">
                <a16:creationId xmlns:a16="http://schemas.microsoft.com/office/drawing/2014/main" id="{B7AAED7B-3063-455C-A1ED-34BF37A2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93" y="1276034"/>
            <a:ext cx="11939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How much 0-0-60 fertilizer will it take to apply .1 lb. K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/1000 sq. ft. to 12,000 sq. ft.?</a:t>
            </a:r>
          </a:p>
        </p:txBody>
      </p:sp>
      <p:sp>
        <p:nvSpPr>
          <p:cNvPr id="63492" name="Text Box 9">
            <a:extLst>
              <a:ext uri="{FF2B5EF4-FFF2-40B4-BE49-F238E27FC236}">
                <a16:creationId xmlns:a16="http://schemas.microsoft.com/office/drawing/2014/main" id="{25723B94-1CBA-47C6-80C3-038DE063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32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8" name="Object 10">
                <a:extLst>
                  <a:ext uri="{FF2B5EF4-FFF2-40B4-BE49-F238E27FC236}">
                    <a16:creationId xmlns:a16="http://schemas.microsoft.com/office/drawing/2014/main" id="{61E1CE2A-2C44-4D94-B905-6722B1C26146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-180276" y="2075498"/>
                <a:ext cx="2923476" cy="828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12000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218" name="Object 10">
                <a:extLst>
                  <a:ext uri="{FF2B5EF4-FFF2-40B4-BE49-F238E27FC236}">
                    <a16:creationId xmlns:a16="http://schemas.microsoft.com/office/drawing/2014/main" id="{61E1CE2A-2C44-4D94-B905-6722B1C2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-180276" y="2075498"/>
                <a:ext cx="2923476" cy="828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20" name="Text Box 12">
            <a:extLst>
              <a:ext uri="{FF2B5EF4-FFF2-40B4-BE49-F238E27FC236}">
                <a16:creationId xmlns:a16="http://schemas.microsoft.com/office/drawing/2014/main" id="{BF2C002F-8DA1-43BF-B0FA-B734C3F3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22" y="3049970"/>
            <a:ext cx="2021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X = 1.2 lbs. K</a:t>
            </a: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58E8B0BC-93EA-444E-A7A7-F6ED0512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3766250"/>
            <a:ext cx="100591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1.2 </a:t>
            </a:r>
            <a:r>
              <a:rPr lang="en-US" altLang="en-US" sz="2400" dirty="0">
                <a:cs typeface="Arial" panose="020B0604020202020204" pitchFamily="34" charset="0"/>
              </a:rPr>
              <a:t>÷ .60 = 2 lbs. of 0-0-60 are required to apply .</a:t>
            </a:r>
            <a:r>
              <a:rPr lang="en-US" altLang="en-US" sz="2400" dirty="0"/>
              <a:t>1 lb. K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to 12,000 sq. ft.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BC07A2A3-7D84-410A-A7A5-21AD2A2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92" y="5458122"/>
            <a:ext cx="6641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2 </a:t>
            </a:r>
            <a:r>
              <a:rPr lang="en-US" altLang="en-US" sz="2400" dirty="0">
                <a:cs typeface="Arial" panose="020B0604020202020204" pitchFamily="34" charset="0"/>
              </a:rPr>
              <a:t>÷ </a:t>
            </a:r>
            <a:r>
              <a:rPr lang="en-US" altLang="en-US" sz="2400" dirty="0"/>
              <a:t>.83 = 2.4 lbs. of 0-0-60 are actually needed.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1A5FA89-E254-47D4-A0DA-12E9E880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4449002"/>
            <a:ext cx="11873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Since K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is packaged as 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O, we must account for the oxygen molecules to apply the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correct amount of K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1076</Words>
  <Application>Microsoft Office PowerPoint</Application>
  <PresentationFormat>Widescreen</PresentationFormat>
  <Paragraphs>152</Paragraphs>
  <Slides>26</Slides>
  <Notes>6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Office Theme</vt:lpstr>
      <vt:lpstr>Image</vt:lpstr>
      <vt:lpstr>Lawn Care During and After a Drought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“Deep and Infrequent” Irrigation </vt:lpstr>
      <vt:lpstr>Irrigation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Irrigation Management</vt:lpstr>
      <vt:lpstr>Irrigation Management</vt:lpstr>
      <vt:lpstr>PowerPoint Presentation</vt:lpstr>
      <vt:lpstr>Thatch and Turf Cultivation</vt:lpstr>
      <vt:lpstr>Thatch</vt:lpstr>
      <vt:lpstr>PowerPoint Presentation</vt:lpstr>
      <vt:lpstr>PowerPoint Presentation</vt:lpstr>
      <vt:lpstr>Mowing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Lawn Care During and After a Drought Alan Zuk Department of Plant Sciences North Dakota State University</dc:title>
  <dc:creator>Alan Zuk</dc:creator>
  <cp:lastModifiedBy>Rachel Shumaker</cp:lastModifiedBy>
  <cp:revision>68</cp:revision>
  <dcterms:created xsi:type="dcterms:W3CDTF">2022-03-26T21:39:28Z</dcterms:created>
  <dcterms:modified xsi:type="dcterms:W3CDTF">2022-10-04T14:35:46Z</dcterms:modified>
</cp:coreProperties>
</file>